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azxj+Aoo2HOv5ReHUE3FMtAuk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D4ACBC-D4E7-4489-9D2D-4C32431FBE17}">
  <a:tblStyle styleId="{FED4ACBC-D4E7-4489-9D2D-4C32431FBE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C685210-51CC-4ED2-9565-B50838EDCA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fa35bbdb4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fa35bbd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fa35bbd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fa35bbd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fa35bbdb4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fa35bbd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fa35bbdb4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fa35bbd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fa35bbdb4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fa35bbdb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fa35bbdb4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fa35bbd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fa35bbdb4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fa35bbdb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a35bbdb4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fa35bbd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fa35bbdb4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fa35bbd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0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0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01"/>
          <p:cNvSpPr txBox="1"/>
          <p:nvPr/>
        </p:nvSpPr>
        <p:spPr>
          <a:xfrm>
            <a:off x="7675625" y="4916400"/>
            <a:ext cx="14685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-US" sz="600">
                <a:solidFill>
                  <a:schemeClr val="dk1"/>
                </a:solidFill>
              </a:rPr>
              <a:t>3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">
                <a:solidFill>
                  <a:schemeClr val="dk1"/>
                </a:solidFill>
              </a:rPr>
              <a:t>Universidad Panamericana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0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749900"/>
            <a:ext cx="146859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1"/>
          <p:cNvSpPr/>
          <p:nvPr/>
        </p:nvSpPr>
        <p:spPr>
          <a:xfrm>
            <a:off x="175" y="0"/>
            <a:ext cx="9144000" cy="310200"/>
          </a:xfrm>
          <a:prstGeom prst="rect">
            <a:avLst/>
          </a:prstGeom>
          <a:solidFill>
            <a:srgbClr val="4ABE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cured.cu/1960" TargetMode="External"/><Relationship Id="rId4" Type="http://schemas.openxmlformats.org/officeDocument/2006/relationships/hyperlink" Target="https://www.ecured.cu/Ling%C3%BC%C3%ADstica" TargetMode="External"/><Relationship Id="rId5" Type="http://schemas.openxmlformats.org/officeDocument/2006/relationships/hyperlink" Target="https://www.ecured.cu/index.php?title=Lenguaje_natural&amp;action=edit&amp;redlink=1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conda.io/en/latest/miniconda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Relationship Id="rId6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218550" y="966225"/>
            <a:ext cx="8520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Procesamiento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de Lenguaje Natural</a:t>
            </a:r>
            <a:endParaRPr/>
          </a:p>
        </p:txBody>
      </p:sp>
      <p:sp>
        <p:nvSpPr>
          <p:cNvPr id="58" name="Google Shape;5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63" y="2246663"/>
            <a:ext cx="8406375" cy="230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type="ctrTitle"/>
          </p:nvPr>
        </p:nvSpPr>
        <p:spPr>
          <a:xfrm>
            <a:off x="0" y="986025"/>
            <a:ext cx="9144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Introducción al Procesamiento del Lenguaje Natural</a:t>
            </a:r>
            <a:endParaRPr/>
          </a:p>
        </p:txBody>
      </p:sp>
      <p:sp>
        <p:nvSpPr>
          <p:cNvPr id="145" name="Google Shape;14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63" y="2246663"/>
            <a:ext cx="8406375" cy="230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a35bbdb4_0_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g25fa35bbdb4_0_114"/>
          <p:cNvPicPr preferRelativeResize="0"/>
          <p:nvPr/>
        </p:nvPicPr>
        <p:blipFill rotWithShape="1">
          <a:blip r:embed="rId3">
            <a:alphaModFix/>
          </a:blip>
          <a:srcRect b="0" l="22444" r="0" t="0"/>
          <a:stretch/>
        </p:blipFill>
        <p:spPr>
          <a:xfrm>
            <a:off x="398803" y="1140225"/>
            <a:ext cx="5079725" cy="3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5fa35bbdb4_0_114"/>
          <p:cNvSpPr txBox="1"/>
          <p:nvPr>
            <p:ph idx="4294967295" type="title"/>
          </p:nvPr>
        </p:nvSpPr>
        <p:spPr>
          <a:xfrm>
            <a:off x="230750" y="338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¿Qué es el procesamiento de lenguaje natural?</a:t>
            </a:r>
            <a:endParaRPr/>
          </a:p>
        </p:txBody>
      </p:sp>
      <p:pic>
        <p:nvPicPr>
          <p:cNvPr id="154" name="Google Shape;154;g25fa35bbdb4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519" y="911625"/>
            <a:ext cx="4662456" cy="26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Conceptos básicos del PLN</a:t>
            </a:r>
            <a:endParaRPr/>
          </a:p>
        </p:txBody>
      </p:sp>
      <p:sp>
        <p:nvSpPr>
          <p:cNvPr id="160" name="Google Shape;16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9168" l="5106" r="16319" t="8748"/>
          <a:stretch/>
        </p:blipFill>
        <p:spPr>
          <a:xfrm>
            <a:off x="2236875" y="1656150"/>
            <a:ext cx="4886750" cy="20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/>
          <p:nvPr/>
        </p:nvSpPr>
        <p:spPr>
          <a:xfrm>
            <a:off x="6958575" y="540675"/>
            <a:ext cx="1806000" cy="1522800"/>
          </a:xfrm>
          <a:prstGeom prst="ellipse">
            <a:avLst/>
          </a:prstGeom>
          <a:solidFill>
            <a:srgbClr val="FF6E6E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Intenciones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7472025" y="1810350"/>
            <a:ext cx="1620000" cy="1522800"/>
          </a:xfrm>
          <a:prstGeom prst="ellipse">
            <a:avLst/>
          </a:prstGeom>
          <a:solidFill>
            <a:srgbClr val="00FF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6586725" y="2899250"/>
            <a:ext cx="1673100" cy="1522800"/>
          </a:xfrm>
          <a:prstGeom prst="ellipse">
            <a:avLst/>
          </a:prstGeom>
          <a:solidFill>
            <a:srgbClr val="FFFF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Gramáticas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5338575" y="3483550"/>
            <a:ext cx="1673100" cy="1522800"/>
          </a:xfrm>
          <a:prstGeom prst="ellipse">
            <a:avLst/>
          </a:prstGeom>
          <a:solidFill>
            <a:srgbClr val="FF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Flujos conversacionales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3922125" y="3534025"/>
            <a:ext cx="1620000" cy="1522800"/>
          </a:xfrm>
          <a:prstGeom prst="ellipse">
            <a:avLst/>
          </a:prstGeom>
          <a:solidFill>
            <a:srgbClr val="99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2204600" y="3569450"/>
            <a:ext cx="2071500" cy="1522800"/>
          </a:xfrm>
          <a:prstGeom prst="ellipse">
            <a:avLst/>
          </a:prstGeom>
          <a:solidFill>
            <a:srgbClr val="FF99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951050" y="3392400"/>
            <a:ext cx="1620000" cy="1522800"/>
          </a:xfrm>
          <a:prstGeom prst="ellipse">
            <a:avLst/>
          </a:prstGeom>
          <a:solidFill>
            <a:srgbClr val="4ABE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311700" y="2392025"/>
            <a:ext cx="1620000" cy="1522800"/>
          </a:xfrm>
          <a:prstGeom prst="ellipse">
            <a:avLst/>
          </a:prstGeom>
          <a:solidFill>
            <a:srgbClr val="FF6E6E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 Words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311700" y="1241150"/>
            <a:ext cx="1620000" cy="1522800"/>
          </a:xfrm>
          <a:prstGeom prst="ellipse">
            <a:avLst/>
          </a:prstGeom>
          <a:solidFill>
            <a:srgbClr val="00FF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5480150" y="287550"/>
            <a:ext cx="1719600" cy="1522800"/>
          </a:xfrm>
          <a:prstGeom prst="ellipse">
            <a:avLst/>
          </a:prstGeom>
          <a:solidFill>
            <a:srgbClr val="4ABEE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Niveles linguísticos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1478700" y="803875"/>
            <a:ext cx="1620000" cy="1522800"/>
          </a:xfrm>
          <a:prstGeom prst="ellipse">
            <a:avLst/>
          </a:prstGeom>
          <a:solidFill>
            <a:srgbClr val="FFFF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Corpus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El mundo y el PLN</a:t>
            </a:r>
            <a:endParaRPr/>
          </a:p>
        </p:txBody>
      </p:sp>
      <p:sp>
        <p:nvSpPr>
          <p:cNvPr id="178" name="Google Shape;17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 b="0" l="11632" r="15570" t="0"/>
          <a:stretch/>
        </p:blipFill>
        <p:spPr>
          <a:xfrm>
            <a:off x="6780425" y="0"/>
            <a:ext cx="2363575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425" y="1851050"/>
            <a:ext cx="2363574" cy="1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5">
            <a:alphaModFix/>
          </a:blip>
          <a:srcRect b="0" l="4798" r="0" t="0"/>
          <a:stretch/>
        </p:blipFill>
        <p:spPr>
          <a:xfrm>
            <a:off x="6780425" y="3393854"/>
            <a:ext cx="2363576" cy="159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" y="789125"/>
            <a:ext cx="6066780" cy="40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type="title"/>
          </p:nvPr>
        </p:nvSpPr>
        <p:spPr>
          <a:xfrm>
            <a:off x="267750" y="245725"/>
            <a:ext cx="86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 poco de historia...</a:t>
            </a:r>
            <a:endParaRPr/>
          </a:p>
        </p:txBody>
      </p:sp>
      <p:sp>
        <p:nvSpPr>
          <p:cNvPr id="188" name="Google Shape;18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125700" y="742225"/>
            <a:ext cx="8892600" cy="4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procesamiento del lenguaje natural nace en la década de </a:t>
            </a:r>
            <a:r>
              <a:rPr b="1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1960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como una subárea de la </a:t>
            </a:r>
            <a:r>
              <a:rPr b="1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Inteligencia Artificial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y la </a:t>
            </a:r>
            <a:r>
              <a:rPr b="1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ingüística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para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estudiar problemas </a:t>
            </a: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sobre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la comprensión automática del </a:t>
            </a:r>
            <a:r>
              <a:rPr b="1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lenguaje natural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Década de los 50:</a:t>
            </a:r>
            <a:endParaRPr b="1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113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Interés en </a:t>
            </a:r>
            <a:r>
              <a:rPr b="0" i="0" lang="en-US" sz="1400" u="sng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traducción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automática</a:t>
            </a:r>
            <a:endParaRPr b="0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13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Poco interés en comprensión y significado de las frases</a:t>
            </a:r>
            <a:endParaRPr b="0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Década de los 60:</a:t>
            </a:r>
            <a:endParaRPr b="1" i="0" sz="14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113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Surge el </a:t>
            </a:r>
            <a:r>
              <a:rPr b="0" i="0" lang="en-US" sz="1400" u="sng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procesamiento por frases</a:t>
            </a:r>
            <a:r>
              <a:rPr b="0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13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Surgen las primeras y simples redes neuronales</a:t>
            </a:r>
            <a:endParaRPr b="0" i="0" sz="14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Década de los 70:</a:t>
            </a:r>
            <a:endParaRPr b="1" i="0" sz="14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113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Técnicas para comprensión basadas en reglas del lenguaje</a:t>
            </a:r>
            <a:endParaRPr b="0" i="0" sz="14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13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Integración de PLN con </a:t>
            </a:r>
            <a:r>
              <a:rPr b="0" i="0" lang="en-US" sz="1400" u="sng" cap="none" strike="noStrike">
                <a:solidFill>
                  <a:srgbClr val="0011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aprendizaje automático</a:t>
            </a:r>
            <a:endParaRPr b="0" i="0" sz="1400" u="sng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6275" y="1386575"/>
            <a:ext cx="22669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7">
            <a:alphaModFix/>
          </a:blip>
          <a:srcRect b="15000" l="23810" r="19593" t="2491"/>
          <a:stretch/>
        </p:blipFill>
        <p:spPr>
          <a:xfrm>
            <a:off x="7127050" y="2228800"/>
            <a:ext cx="1891250" cy="2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8">
            <a:alphaModFix/>
          </a:blip>
          <a:srcRect b="4432" l="8082" r="3872" t="4731"/>
          <a:stretch/>
        </p:blipFill>
        <p:spPr>
          <a:xfrm>
            <a:off x="5504125" y="3129219"/>
            <a:ext cx="1891250" cy="185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fa35bbdb4_0_1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25fa35bbdb4_0_141"/>
          <p:cNvSpPr txBox="1"/>
          <p:nvPr/>
        </p:nvSpPr>
        <p:spPr>
          <a:xfrm>
            <a:off x="143675" y="810250"/>
            <a:ext cx="3449700" cy="4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1133"/>
                </a:solidFill>
                <a:highlight>
                  <a:srgbClr val="FFFFFF"/>
                </a:highlight>
              </a:rPr>
              <a:t>1966 (Primer chatbot):</a:t>
            </a:r>
            <a:endParaRPr b="1">
              <a:solidFill>
                <a:srgbClr val="0011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Se crea “ELIZA”, chatbot desarrollado por el alemán Joseph Weizenbaum que representa a un psicoanalista e imita sus respuestas típicas. </a:t>
            </a:r>
            <a:endParaRPr>
              <a:solidFill>
                <a:srgbClr val="0011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rgbClr val="0011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Esta es una de las pocas situaciones humanas donde se puede </a:t>
            </a:r>
            <a:r>
              <a:rPr lang="en-US">
                <a:solidFill>
                  <a:srgbClr val="001133"/>
                </a:solidFill>
                <a:highlight>
                  <a:srgbClr val="9FC5E8"/>
                </a:highlight>
              </a:rPr>
              <a:t>responder con una pregunta</a:t>
            </a: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 sin dar ningún tipo de información al interlocutor</a:t>
            </a:r>
            <a:endParaRPr>
              <a:solidFill>
                <a:srgbClr val="0011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rgbClr val="001133"/>
              </a:solidFill>
              <a:highlight>
                <a:srgbClr val="FFFFFF"/>
              </a:highlight>
            </a:endParaRPr>
          </a:p>
        </p:txBody>
      </p:sp>
      <p:pic>
        <p:nvPicPr>
          <p:cNvPr id="199" name="Google Shape;199;g25fa35bbdb4_0_141"/>
          <p:cNvPicPr preferRelativeResize="0"/>
          <p:nvPr/>
        </p:nvPicPr>
        <p:blipFill rotWithShape="1">
          <a:blip r:embed="rId3">
            <a:alphaModFix/>
          </a:blip>
          <a:srcRect b="12242" l="0" r="0" t="0"/>
          <a:stretch/>
        </p:blipFill>
        <p:spPr>
          <a:xfrm>
            <a:off x="3478900" y="473500"/>
            <a:ext cx="5615600" cy="40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5fa35bbdb4_0_141"/>
          <p:cNvSpPr/>
          <p:nvPr/>
        </p:nvSpPr>
        <p:spPr>
          <a:xfrm>
            <a:off x="5193400" y="1502050"/>
            <a:ext cx="2448000" cy="2562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5fa35bbdb4_0_141"/>
          <p:cNvSpPr/>
          <p:nvPr/>
        </p:nvSpPr>
        <p:spPr>
          <a:xfrm>
            <a:off x="4050400" y="1793700"/>
            <a:ext cx="2698500" cy="212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5fa35bbdb4_0_141"/>
          <p:cNvSpPr/>
          <p:nvPr/>
        </p:nvSpPr>
        <p:spPr>
          <a:xfrm>
            <a:off x="5584400" y="2041250"/>
            <a:ext cx="757800" cy="2121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5fa35bbdb4_0_141"/>
          <p:cNvSpPr/>
          <p:nvPr/>
        </p:nvSpPr>
        <p:spPr>
          <a:xfrm>
            <a:off x="4050400" y="2288800"/>
            <a:ext cx="2698500" cy="212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5fa35bbdb4_0_141"/>
          <p:cNvSpPr/>
          <p:nvPr/>
        </p:nvSpPr>
        <p:spPr>
          <a:xfrm>
            <a:off x="5639575" y="2536350"/>
            <a:ext cx="702600" cy="2121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5fa35bbdb4_0_141"/>
          <p:cNvSpPr/>
          <p:nvPr/>
        </p:nvSpPr>
        <p:spPr>
          <a:xfrm>
            <a:off x="4050400" y="2783900"/>
            <a:ext cx="4156500" cy="212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5fa35bbdb4_0_141"/>
          <p:cNvSpPr/>
          <p:nvPr/>
        </p:nvSpPr>
        <p:spPr>
          <a:xfrm>
            <a:off x="4769200" y="3031450"/>
            <a:ext cx="1228500" cy="2121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5fa35bbdb4_0_141"/>
          <p:cNvSpPr/>
          <p:nvPr/>
        </p:nvSpPr>
        <p:spPr>
          <a:xfrm>
            <a:off x="4050400" y="3279000"/>
            <a:ext cx="3449700" cy="212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5fa35bbdb4_0_141"/>
          <p:cNvSpPr/>
          <p:nvPr/>
        </p:nvSpPr>
        <p:spPr>
          <a:xfrm>
            <a:off x="7464675" y="3528325"/>
            <a:ext cx="910200" cy="2121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5fa35bbdb4_0_141"/>
          <p:cNvSpPr/>
          <p:nvPr/>
        </p:nvSpPr>
        <p:spPr>
          <a:xfrm>
            <a:off x="4050400" y="3777650"/>
            <a:ext cx="2291700" cy="212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5fa35bbdb4_0_141"/>
          <p:cNvSpPr/>
          <p:nvPr/>
        </p:nvSpPr>
        <p:spPr>
          <a:xfrm>
            <a:off x="5584400" y="4060725"/>
            <a:ext cx="1228500" cy="2121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5fa35bbdb4_0_141"/>
          <p:cNvSpPr/>
          <p:nvPr/>
        </p:nvSpPr>
        <p:spPr>
          <a:xfrm>
            <a:off x="4050400" y="4330000"/>
            <a:ext cx="2998800" cy="158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354300" y="505450"/>
            <a:ext cx="86169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001133"/>
                </a:solidFill>
                <a:highlight>
                  <a:srgbClr val="FFFFFF"/>
                </a:highlight>
              </a:rPr>
              <a:t>2018 </a:t>
            </a:r>
            <a:r>
              <a:rPr b="1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>
                <a:solidFill>
                  <a:srgbClr val="001133"/>
                </a:solidFill>
                <a:highlight>
                  <a:srgbClr val="FFFFFF"/>
                </a:highlight>
              </a:rPr>
              <a:t>Se lanza GPT-1</a:t>
            </a:r>
            <a:r>
              <a:rPr b="1" i="0" lang="en-US" sz="1400" u="none" cap="none" strike="noStrike">
                <a:solidFill>
                  <a:srgbClr val="0011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):</a:t>
            </a:r>
            <a:endParaRPr b="1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133"/>
                </a:solidFill>
                <a:highlight>
                  <a:srgbClr val="FFFFFF"/>
                </a:highlight>
              </a:rPr>
              <a:t>Con el modelo GPT-1 comienza la era formal de los LLMs o Modelos Largos de Lenguaje, los cuales son modelos de PLN a base de transformers y que tienen miles de millones de parámetros de entrenamiento</a:t>
            </a:r>
            <a:endParaRPr b="0" i="0" sz="1400" u="none" cap="none" strike="noStrike">
              <a:solidFill>
                <a:srgbClr val="001133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11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13374"/>
          <a:stretch/>
        </p:blipFill>
        <p:spPr>
          <a:xfrm>
            <a:off x="125700" y="1821450"/>
            <a:ext cx="5391949" cy="27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650" y="1759725"/>
            <a:ext cx="3527550" cy="26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>
            <p:ph type="title"/>
          </p:nvPr>
        </p:nvSpPr>
        <p:spPr>
          <a:xfrm>
            <a:off x="267750" y="169525"/>
            <a:ext cx="86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¿Para qué se utiliza el PLN? - Aplicaciones comunes</a:t>
            </a:r>
            <a:endParaRPr/>
          </a:p>
        </p:txBody>
      </p:sp>
      <p:sp>
        <p:nvSpPr>
          <p:cNvPr id="225" name="Google Shape;22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9"/>
          <p:cNvSpPr txBox="1"/>
          <p:nvPr/>
        </p:nvSpPr>
        <p:spPr>
          <a:xfrm>
            <a:off x="267750" y="587700"/>
            <a:ext cx="8753400" cy="4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 y opiniones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quejas y calidad del servicio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sentimientos y opiniones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Clasificación de atención a clientes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documentos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Resumen de textos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Clasificación de documentos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Publicidad y mercadotecnia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 de recomendación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Herramientas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Correctores de 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Predictores de 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Traductores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Asistentes virtuales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2675" y="809725"/>
            <a:ext cx="1866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4160" y="2489150"/>
            <a:ext cx="3354741" cy="22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5">
            <a:alphaModFix/>
          </a:blip>
          <a:srcRect b="6579" l="30531" r="28984" t="4743"/>
          <a:stretch/>
        </p:blipFill>
        <p:spPr>
          <a:xfrm>
            <a:off x="5492800" y="956125"/>
            <a:ext cx="1162749" cy="10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3600" y="3539875"/>
            <a:ext cx="1587450" cy="15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5150" y="3632625"/>
            <a:ext cx="1517600" cy="15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3238" y="1110500"/>
            <a:ext cx="1413725" cy="14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27225" y="2525300"/>
            <a:ext cx="1275525" cy="1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fa35bbdb4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25fa35bbdb4_0_4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Criterios de evaluación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66" name="Google Shape;66;g25fa35bbdb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850" y="468600"/>
            <a:ext cx="1287825" cy="1287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" name="Google Shape;67;g25fa35bbdb4_0_4"/>
          <p:cNvGraphicFramePr/>
          <p:nvPr/>
        </p:nvGraphicFramePr>
        <p:xfrm>
          <a:off x="286950" y="129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{FED4ACBC-D4E7-4489-9D2D-4C32431FBE17}</a:tableStyleId>
              </a:tblPr>
              <a:tblGrid>
                <a:gridCol w="1992475"/>
                <a:gridCol w="1515425"/>
              </a:tblGrid>
              <a:tr h="59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Primer parcial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F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20%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Segundo parcial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F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25%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Trabajo final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F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25</a:t>
                      </a:r>
                      <a:r>
                        <a:rPr b="1" lang="en-US" sz="1500"/>
                        <a:t>%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Prácticas innovatiq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F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5%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Examen final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FF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500"/>
                        <a:t>25%</a:t>
                      </a:r>
                      <a:endParaRPr b="1" sz="15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" name="Google Shape;68;g25fa35bbdb4_0_4"/>
          <p:cNvSpPr txBox="1"/>
          <p:nvPr/>
        </p:nvSpPr>
        <p:spPr>
          <a:xfrm>
            <a:off x="3938825" y="1223025"/>
            <a:ext cx="4978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Pautas: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Parciales 1 y 2: Se evaluará un</a:t>
            </a:r>
            <a:r>
              <a:rPr b="1" lang="en-US"/>
              <a:t> 60% el examen</a:t>
            </a:r>
            <a:r>
              <a:rPr lang="en-US"/>
              <a:t> (Teórico / Práctico) y </a:t>
            </a:r>
            <a:r>
              <a:rPr b="1" lang="en-US"/>
              <a:t>40% las tareas</a:t>
            </a:r>
            <a:r>
              <a:rPr lang="en-US"/>
              <a:t> dejadas en clase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El proyecto final se realizará por </a:t>
            </a:r>
            <a:r>
              <a:rPr b="1" lang="en-US"/>
              <a:t>equipos</a:t>
            </a:r>
            <a:r>
              <a:rPr lang="en-US"/>
              <a:t>, y será de libre elección por los alumnos siguiendo las especificaciones del mismo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Se requiere el </a:t>
            </a:r>
            <a:r>
              <a:rPr b="1" lang="en-US"/>
              <a:t>80% de asistencia</a:t>
            </a:r>
            <a:r>
              <a:rPr lang="en-US"/>
              <a:t> del alumno para tener derecho a presentar exámenes parciales y final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Clases en línea*: Es </a:t>
            </a:r>
            <a:r>
              <a:rPr b="1" lang="en-US"/>
              <a:t>obligatorio</a:t>
            </a:r>
            <a:r>
              <a:rPr lang="en-US"/>
              <a:t> tener la cámara encendida para considerar la asistencia del alumno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fa35bbdb4_0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g25fa35bbdb4_0_18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Contenido resumido de la asignatura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5" name="Google Shape;75;g25fa35bbdb4_0_18"/>
          <p:cNvSpPr txBox="1"/>
          <p:nvPr/>
        </p:nvSpPr>
        <p:spPr>
          <a:xfrm>
            <a:off x="223100" y="941425"/>
            <a:ext cx="60099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Primer parcial</a:t>
            </a:r>
            <a:r>
              <a:rPr b="1"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Introducción al Procesamiento de Lenguaje Natural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Procesamiento básico de texto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Clasificación de texto y BoW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Segundo parcial: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Redes neuronales y word Embeddings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Desarrollo de Chatbots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Evaluación final: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Modelos conversacionales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Modelos Largos de Lenguaje (LLM)</a:t>
            </a:r>
            <a:endParaRPr/>
          </a:p>
        </p:txBody>
      </p:sp>
      <p:pic>
        <p:nvPicPr>
          <p:cNvPr id="76" name="Google Shape;76;g25fa35bbdb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400" y="1466700"/>
            <a:ext cx="2413825" cy="2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a35bbdb4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25fa35bbdb4_0_27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Conocimientos previos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3" name="Google Shape;83;g25fa35bbdb4_0_27"/>
          <p:cNvSpPr txBox="1"/>
          <p:nvPr/>
        </p:nvSpPr>
        <p:spPr>
          <a:xfrm>
            <a:off x="223100" y="1017625"/>
            <a:ext cx="600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Programación y Lenguajes</a:t>
            </a:r>
            <a:r>
              <a:rPr b="1" lang="en-US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Python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Programación</a:t>
            </a:r>
            <a:r>
              <a:rPr lang="en-US"/>
              <a:t> estructurada y orientada a objetos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Frameworks y librerías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Keras / Tensorflow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Numpy, Pandas, Sklearn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Ambientes de trabajo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Jupyter Notebook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Colab (Google)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Anaconda / Miniconda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Conceptos básicos de IA: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ML y modelos de clasificación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Conceptos de redes neuronales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g25fa35bbdb4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825" y="563175"/>
            <a:ext cx="1570025" cy="1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5fa35bbdb4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000" y="1617871"/>
            <a:ext cx="1301976" cy="139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5fa35bbdb4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025" y="2053049"/>
            <a:ext cx="1709160" cy="19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5fa35bbdb4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550" y="3235975"/>
            <a:ext cx="1570025" cy="15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5fa35bbdb4_0_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2988" y="448463"/>
            <a:ext cx="1169436" cy="116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5fa35bbdb4_0_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2803" y="2517725"/>
            <a:ext cx="1769247" cy="63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5fa35bbdb4_0_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8788" y="3150213"/>
            <a:ext cx="1806750" cy="97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5fa35bbdb4_0_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88175" y="1419713"/>
            <a:ext cx="1392025" cy="1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5fa35bbdb4_0_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60846" y="246296"/>
            <a:ext cx="1806750" cy="18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fa35bbdb4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25fa35bbdb4_0_49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Ambiente de trabajo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9" name="Google Shape;99;g25fa35bbdb4_0_49"/>
          <p:cNvSpPr txBox="1"/>
          <p:nvPr/>
        </p:nvSpPr>
        <p:spPr>
          <a:xfrm>
            <a:off x="223100" y="941425"/>
            <a:ext cx="600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1.- Descargar miniconda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https://docs.conda.io/en/latest/miniconda.html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g25fa35bbdb4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150" y="616900"/>
            <a:ext cx="1681050" cy="1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5fa35bbdb4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50" y="1703100"/>
            <a:ext cx="6586374" cy="28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5fa35bbdb4_0_49"/>
          <p:cNvSpPr txBox="1"/>
          <p:nvPr/>
        </p:nvSpPr>
        <p:spPr>
          <a:xfrm>
            <a:off x="7032525" y="3049638"/>
            <a:ext cx="193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(Seleccionar la versión adecuada según las especificaciones del equipo del estudiante)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fa35bbdb4_0_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25fa35bbdb4_0_78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Ambiente de trabajo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09" name="Google Shape;109;g25fa35bbdb4_0_78"/>
          <p:cNvSpPr txBox="1"/>
          <p:nvPr/>
        </p:nvSpPr>
        <p:spPr>
          <a:xfrm>
            <a:off x="223100" y="941425"/>
            <a:ext cx="60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2.- Instalación de Miniconda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g25fa35bbdb4_0_78"/>
          <p:cNvGraphicFramePr/>
          <p:nvPr/>
        </p:nvGraphicFramePr>
        <p:xfrm>
          <a:off x="311100" y="148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{5C685210-51CC-4ED2-9565-B50838EDCAB6}</a:tableStyleId>
              </a:tblPr>
              <a:tblGrid>
                <a:gridCol w="4355025"/>
                <a:gridCol w="4355025"/>
              </a:tblGrid>
              <a:tr h="45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Windows</a:t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Linux / MAC OS</a:t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796800">
                <a:tc>
                  <a:txBody>
                    <a:bodyPr/>
                    <a:lstStyle/>
                    <a:p>
                      <a:pPr indent="0" lvl="0" marL="0" marR="534035" rtl="0" algn="l">
                        <a:lnSpc>
                          <a:spcPct val="1120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Ejecutar el archivo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Miniconda3-latest-Windows-x86_64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descargado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534035" rtl="0" algn="l">
                        <a:lnSpc>
                          <a:spcPct val="112083"/>
                        </a:lnSpc>
                        <a:spcBef>
                          <a:spcPts val="6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534035" rtl="0" algn="l">
                        <a:lnSpc>
                          <a:spcPct val="112083"/>
                        </a:lnSpc>
                        <a:spcBef>
                          <a:spcPts val="670"/>
                        </a:spcBef>
                        <a:spcAft>
                          <a:spcPts val="67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534035" rtl="0" algn="l">
                        <a:lnSpc>
                          <a:spcPct val="17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Ir a la ruta de descarga y ejecutar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b="1" i="1" lang="en-US" sz="1100">
                          <a:solidFill>
                            <a:schemeClr val="dk1"/>
                          </a:solidFill>
                        </a:rPr>
                        <a:t>bash Miniconda3-latest-Linux-x86_64.sh</a:t>
                      </a:r>
                      <a:r>
                        <a:rPr lang="en-US" sz="11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desde la terminal de Linux, o a </a:t>
                      </a:r>
                      <a:r>
                        <a:rPr b="1" i="1" lang="en-US" sz="1100">
                          <a:solidFill>
                            <a:schemeClr val="dk1"/>
                          </a:solidFill>
                        </a:rPr>
                        <a:t>bash Miniconda3-latest-MacOSX-x86_64.sh</a:t>
                      </a:r>
                      <a:r>
                        <a:rPr lang="en-US" sz="115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desde la terminal de Mac.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1" name="Google Shape;111;g25fa35bbdb4_0_78"/>
          <p:cNvPicPr preferRelativeResize="0"/>
          <p:nvPr/>
        </p:nvPicPr>
        <p:blipFill rotWithShape="1">
          <a:blip r:embed="rId3">
            <a:alphaModFix/>
          </a:blip>
          <a:srcRect b="0" l="0" r="25054" t="0"/>
          <a:stretch/>
        </p:blipFill>
        <p:spPr>
          <a:xfrm>
            <a:off x="4851575" y="3243725"/>
            <a:ext cx="400872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5fa35bbdb4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25" y="2695488"/>
            <a:ext cx="2333450" cy="18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5fa35bbdb4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100" y="2448800"/>
            <a:ext cx="22098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5fa35bbdb4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0325" y="3702400"/>
            <a:ext cx="3169975" cy="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fa35bbdb4_0_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g25fa35bbdb4_0_60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Ambiente de trabajo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21" name="Google Shape;121;g25fa35bbdb4_0_60"/>
          <p:cNvSpPr txBox="1"/>
          <p:nvPr/>
        </p:nvSpPr>
        <p:spPr>
          <a:xfrm>
            <a:off x="223100" y="941425"/>
            <a:ext cx="60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</a:t>
            </a:r>
            <a:r>
              <a:rPr b="1" lang="en-US"/>
              <a:t>.- Creación del ambiente virtual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2" name="Google Shape;122;g25fa35bbdb4_0_60"/>
          <p:cNvGraphicFramePr/>
          <p:nvPr/>
        </p:nvGraphicFramePr>
        <p:xfrm>
          <a:off x="311100" y="15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{5C685210-51CC-4ED2-9565-B50838EDCAB6}</a:tableStyleId>
              </a:tblPr>
              <a:tblGrid>
                <a:gridCol w="4355025"/>
                <a:gridCol w="4355025"/>
              </a:tblGrid>
              <a:tr h="13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Windows</a:t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Linux / MAC OS</a:t>
                      </a:r>
                      <a:endParaRPr b="1" sz="15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55650">
                <a:tc>
                  <a:txBody>
                    <a:bodyPr/>
                    <a:lstStyle/>
                    <a:p>
                      <a:pPr indent="0" lvl="0" marL="0" marR="534035" rtl="0" algn="l">
                        <a:lnSpc>
                          <a:spcPct val="112083"/>
                        </a:lnSpc>
                        <a:spcBef>
                          <a:spcPts val="0"/>
                        </a:spcBef>
                        <a:spcAft>
                          <a:spcPts val="67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Desde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Anaconda prompt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ejecutar: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534035" rtl="0" algn="l">
                        <a:lnSpc>
                          <a:spcPct val="17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Desde una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nueva terminal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ejecutar: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g25fa35bbdb4_0_60"/>
          <p:cNvSpPr txBox="1"/>
          <p:nvPr/>
        </p:nvSpPr>
        <p:spPr>
          <a:xfrm>
            <a:off x="311100" y="2471350"/>
            <a:ext cx="8660100" cy="25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34035" rtl="0" algn="ctr">
              <a:lnSpc>
                <a:spcPct val="11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chemeClr val="dk1"/>
                </a:solidFill>
              </a:rPr>
              <a:t>conda env list</a:t>
            </a:r>
            <a:r>
              <a:rPr lang="en-US" sz="1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r>
              <a:rPr i="1" lang="en-US" sz="1200">
                <a:solidFill>
                  <a:schemeClr val="dk1"/>
                </a:solidFill>
              </a:rPr>
              <a:t> </a:t>
            </a:r>
            <a:endParaRPr i="1" sz="12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Después, ejecutar la creación del ambiente virtual</a:t>
            </a:r>
            <a:endParaRPr sz="1200">
              <a:solidFill>
                <a:schemeClr val="dk1"/>
              </a:solidFill>
            </a:endParaRPr>
          </a:p>
          <a:p>
            <a:pPr indent="0" lvl="0" marL="457835" rtl="0" algn="ctr">
              <a:lnSpc>
                <a:spcPct val="107916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chemeClr val="dk1"/>
                </a:solidFill>
              </a:rPr>
              <a:t>conda create -n [env_name] python=3.9 tensorflow</a:t>
            </a:r>
            <a:endParaRPr b="1" i="1" sz="1200">
              <a:solidFill>
                <a:schemeClr val="dk1"/>
              </a:solidFill>
            </a:endParaRPr>
          </a:p>
          <a:p>
            <a:pPr indent="0" lvl="0" marL="457835" rtl="0" algn="ctr">
              <a:lnSpc>
                <a:spcPct val="107916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Al escribir nuevamente el comando para listar los ambientes, debería de ver el ambiente con el nombre seleccionado</a:t>
            </a:r>
            <a:endParaRPr sz="12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A continuación ejecutar:</a:t>
            </a:r>
            <a:endParaRPr sz="1200">
              <a:solidFill>
                <a:schemeClr val="dk1"/>
              </a:solidFill>
            </a:endParaRPr>
          </a:p>
          <a:p>
            <a:pPr indent="457835" lvl="0" marL="6350" marR="85090" rtl="0" algn="ctr">
              <a:lnSpc>
                <a:spcPct val="107916"/>
              </a:lnSpc>
              <a:spcBef>
                <a:spcPts val="605"/>
              </a:spcBef>
              <a:spcAft>
                <a:spcPts val="71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r>
              <a:rPr b="1" i="1" lang="en-US" sz="1200">
                <a:solidFill>
                  <a:schemeClr val="dk1"/>
                </a:solidFill>
              </a:rPr>
              <a:t>conda activate [env_name]</a:t>
            </a:r>
            <a:endParaRPr i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fa35bbdb4_0_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25fa35bbdb4_0_102"/>
          <p:cNvSpPr txBox="1"/>
          <p:nvPr/>
        </p:nvSpPr>
        <p:spPr>
          <a:xfrm>
            <a:off x="223100" y="321925"/>
            <a:ext cx="8798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Ambiente de trabajo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30" name="Google Shape;130;g25fa35bbdb4_0_102"/>
          <p:cNvSpPr txBox="1"/>
          <p:nvPr/>
        </p:nvSpPr>
        <p:spPr>
          <a:xfrm>
            <a:off x="223100" y="941425"/>
            <a:ext cx="60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</a:t>
            </a:r>
            <a:r>
              <a:rPr b="1" lang="en-US"/>
              <a:t>.- Instalación de dependencias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5fa35bbdb4_0_102"/>
          <p:cNvSpPr txBox="1"/>
          <p:nvPr/>
        </p:nvSpPr>
        <p:spPr>
          <a:xfrm>
            <a:off x="311100" y="1480750"/>
            <a:ext cx="86601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34035" rtl="0" algn="l">
              <a:lnSpc>
                <a:spcPct val="1120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Ahora, con el ambiente activado, instalaremos las dependencias necesarias para trabajar en el curso:</a:t>
            </a:r>
            <a:endParaRPr>
              <a:solidFill>
                <a:schemeClr val="dk1"/>
              </a:solidFill>
            </a:endParaRPr>
          </a:p>
          <a:p>
            <a:pPr indent="457835" lvl="0" marL="6350" marR="536575" rtl="0" algn="ctr">
              <a:lnSpc>
                <a:spcPct val="107916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chemeClr val="dk1"/>
                </a:solidFill>
              </a:rPr>
              <a:t>conda install  jupyter spacy numpy keras matplotlib pandas nltk scikit-learn gensim</a:t>
            </a:r>
            <a:endParaRPr b="1" i="1">
              <a:solidFill>
                <a:schemeClr val="dk1"/>
              </a:solidFill>
            </a:endParaRPr>
          </a:p>
          <a:p>
            <a:pPr indent="0" lvl="0" marL="457835" rtl="0" algn="ctr">
              <a:lnSpc>
                <a:spcPct val="107916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Instalamos también el núcleo de trabajo de spacy:</a:t>
            </a:r>
            <a:endParaRPr>
              <a:solidFill>
                <a:schemeClr val="dk1"/>
              </a:solidFill>
            </a:endParaRPr>
          </a:p>
          <a:p>
            <a:pPr indent="457835" lvl="0" marL="6350" marR="543560" rtl="0" algn="ctr">
              <a:lnSpc>
                <a:spcPct val="107916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chemeClr val="dk1"/>
                </a:solidFill>
              </a:rPr>
              <a:t>conda install -c conda-forge spacy </a:t>
            </a:r>
            <a:endParaRPr b="1" i="1" sz="1300">
              <a:solidFill>
                <a:schemeClr val="dk1"/>
              </a:solidFill>
            </a:endParaRPr>
          </a:p>
          <a:p>
            <a:pPr indent="451485" lvl="0" marL="0" marR="534035" rtl="0" algn="ctr">
              <a:lnSpc>
                <a:spcPct val="170833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chemeClr val="dk1"/>
                </a:solidFill>
              </a:rPr>
              <a:t>python -m spacy download es_core_news_sm</a:t>
            </a:r>
            <a:endParaRPr b="1" i="1" sz="1300">
              <a:solidFill>
                <a:schemeClr val="dk1"/>
              </a:solidFill>
            </a:endParaRPr>
          </a:p>
          <a:p>
            <a:pPr indent="451485" lvl="0" marL="0" marR="534035" rtl="0" algn="ctr">
              <a:lnSpc>
                <a:spcPct val="170833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Finalmente, abrimos nuestro espacio de trabajo (jupyter) utilizando el siguiente comando:</a:t>
            </a:r>
            <a:endParaRPr>
              <a:solidFill>
                <a:schemeClr val="dk1"/>
              </a:solidFill>
            </a:endParaRPr>
          </a:p>
          <a:p>
            <a:pPr indent="457835" lvl="0" marL="6350" marR="545465" rtl="0" algn="ctr">
              <a:lnSpc>
                <a:spcPct val="107916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chemeClr val="dk1"/>
                </a:solidFill>
              </a:rPr>
              <a:t>jupyter notebook  </a:t>
            </a:r>
            <a:endParaRPr i="1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70833"/>
              </a:lnSpc>
              <a:spcBef>
                <a:spcPts val="135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dk1"/>
              </a:solidFill>
            </a:endParaRPr>
          </a:p>
          <a:p>
            <a:pPr indent="0" lvl="0" marL="0" marR="534035" rtl="0" algn="l">
              <a:lnSpc>
                <a:spcPct val="112083"/>
              </a:lnSpc>
              <a:spcBef>
                <a:spcPts val="15"/>
              </a:spcBef>
              <a:spcAft>
                <a:spcPts val="605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</a:endParaRPr>
          </a:p>
        </p:txBody>
      </p:sp>
      <p:pic>
        <p:nvPicPr>
          <p:cNvPr id="132" name="Google Shape;132;g25fa35bbdb4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50" y="450625"/>
            <a:ext cx="4860350" cy="9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type="title"/>
          </p:nvPr>
        </p:nvSpPr>
        <p:spPr>
          <a:xfrm>
            <a:off x="267750" y="398125"/>
            <a:ext cx="68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Ejemplo de primer programa en Jupyter</a:t>
            </a:r>
            <a:endParaRPr/>
          </a:p>
        </p:txBody>
      </p:sp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6550"/>
            <a:ext cx="8839201" cy="235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